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Lora Medium"/>
      <p:regular r:id="rId64"/>
      <p:bold r:id="rId65"/>
      <p:italic r:id="rId66"/>
      <p:boldItalic r:id="rId67"/>
    </p:embeddedFont>
    <p:embeddedFont>
      <p:font typeface="Lora"/>
      <p:regular r:id="rId68"/>
      <p:bold r:id="rId69"/>
      <p:italic r:id="rId70"/>
      <p:boldItalic r:id="rId71"/>
    </p:embeddedFont>
    <p:embeddedFont>
      <p:font typeface="Yanone Kaffeesatz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YanoneKaffeesatz-bold.fntdata"/><Relationship Id="rId72" Type="http://schemas.openxmlformats.org/officeDocument/2006/relationships/font" Target="fonts/YanoneKaffeesatz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ora-boldItalic.fntdata"/><Relationship Id="rId70" Type="http://schemas.openxmlformats.org/officeDocument/2006/relationships/font" Target="fonts/Lora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LoraMedium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LoraMedium-italic.fntdata"/><Relationship Id="rId21" Type="http://schemas.openxmlformats.org/officeDocument/2006/relationships/slide" Target="slides/slide16.xml"/><Relationship Id="rId65" Type="http://schemas.openxmlformats.org/officeDocument/2006/relationships/font" Target="fonts/LoraMedium-bold.fntdata"/><Relationship Id="rId24" Type="http://schemas.openxmlformats.org/officeDocument/2006/relationships/slide" Target="slides/slide19.xml"/><Relationship Id="rId68" Type="http://schemas.openxmlformats.org/officeDocument/2006/relationships/font" Target="fonts/Lora-regular.fntdata"/><Relationship Id="rId23" Type="http://schemas.openxmlformats.org/officeDocument/2006/relationships/slide" Target="slides/slide18.xml"/><Relationship Id="rId67" Type="http://schemas.openxmlformats.org/officeDocument/2006/relationships/font" Target="fonts/LoraMedium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or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icrochip.com/en-us/product/ATSAMD21G16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icrochip.com/en-us/product/RN2483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Wie wilt intro doen?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6b08beb3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6b08beb3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Spreker: Daan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SAMDaaNo21 - Arduino Nano vormfactor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Devboard met LoRa module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Programmeerbaar via USB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6b08beb31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6b08beb31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Algemene opbouw beschrijven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6b08beb31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d6b08beb31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Elektrisch schema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Zo veel </a:t>
            </a:r>
            <a:r>
              <a:rPr lang="nl"/>
              <a:t>mogelijk</a:t>
            </a:r>
            <a:r>
              <a:rPr lang="nl"/>
              <a:t> GPIO pinnen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3V3 LDO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LoRa module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USB-C - EDS protectie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6b08beb31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d6b08beb31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Render PCB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Overzicht alle componenten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0420fcc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0420fcc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Cortex-M0+ CPU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48 MHz klok via 32k xtal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64kb mem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8kb SRAM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3.3V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5 SERCOMS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12bit ADC - 10bit DAC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https://www.microchip.com/en-us/product/ATSAMD21G16</a:t>
            </a:r>
            <a:r>
              <a:rPr lang="nl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420fcc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420fcc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ESD-protectie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Rechtstreeks naar MCU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UART-verbinding via juiste bootloader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0420fcc1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0420fcc1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868 MHz LoRaWAN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UART Communicatie 57600bps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https://www.microchip.com/en-us/product/RN2483</a:t>
            </a:r>
            <a:r>
              <a:rPr lang="nl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6b08beb3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6b08beb3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Spreker: Bavo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6b08beb31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6b08beb31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Spreker: Bavo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6b08beb31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6b08beb3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Spreker: Bavo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LED’s RX en TX lijnen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6b08beb3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d6b08beb3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6d3e210d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6d3e210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Spreker: Bavo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6b08beb31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6b08beb3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Spreker: Bavo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6b08beb3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6b08beb3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Spreker: Daan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2 manieren om programmeren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Bare-metal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Moeiljker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meer stappen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Arduino-IDE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Gemakkelijker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Herkenbaar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6d3e210d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6d3e210d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Moeijlijker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Meer stappen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Pure C/C++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Extra hardware nodig met SWD programmer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Atmel START is niet ideaal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042119e18_2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042119e18_2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Bootloader met BOSSA ondersteuning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Abstractie gemaakt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SERCOMS gedefinieerd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Pin-namen gemaakt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Voorbeeldcode bij Examples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6d3e210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d6d3e210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6b08beb3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d6b08beb3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Spreker: Birk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6b08beb3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6b08beb3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Spreker: Bavo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6b08beb3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6b08beb3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d6b08beb3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d6b08beb3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6b08beb3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6b08beb3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6b08beb3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d6b08beb3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6b08beb3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6b08beb3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6b08beb3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d6b08beb3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d6b08beb3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d6b08beb3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6b08beb3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d6b08beb3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d6b08beb3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d6b08beb3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6b08beb3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d6b08beb3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6b08beb3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6b08beb3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6b08beb3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d6b08beb3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d6b08beb3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d6b08beb3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d6b08beb3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d6b08beb3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Spreker: Daan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6b08beb3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6b08beb3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6b08beb3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d6b08beb3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6b08beb3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d6b08beb3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d6b08beb3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d6b08beb3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6b08beb3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6b08beb3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6b08beb3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6b08beb3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d6b08beb3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d6b08beb3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6912126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6912126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6b08beb3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6b08beb3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Spreker: Birk?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6b08beb3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d6b08beb3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6b08beb3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d6b08beb3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6b08beb3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d6b08beb3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Nog updaten!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d6b08beb3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d6b08beb3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6b08beb31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d6b08beb31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042119e18_2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e042119e18_2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Spreker: Bavo, Daan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0420fcc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0420fcc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63b1771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f63b1771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6d3e210d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d6d3e210d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d6b08beb3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d6b08beb3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d6b08beb3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d6b08beb3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d6b08beb31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d6b08beb31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Nano Formaat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Breadboard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Connector board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6b08beb31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d6b08beb31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Nano Formaat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Breadboard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Connector board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6b08beb31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6b08beb31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6b08beb3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6b08beb3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9.jpg"/><Relationship Id="rId5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Relationship Id="rId5" Type="http://schemas.openxmlformats.org/officeDocument/2006/relationships/image" Target="../media/image20.jpg"/><Relationship Id="rId6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Relationship Id="rId5" Type="http://schemas.openxmlformats.org/officeDocument/2006/relationships/image" Target="../media/image2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jpg"/><Relationship Id="rId4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jpg"/><Relationship Id="rId4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0555551" cy="59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  <a:effectLst>
            <a:outerShdw blurRad="57150" rotWithShape="0" algn="bl">
              <a:schemeClr val="lt1">
                <a:alpha val="21000"/>
              </a:scheme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0CA789"/>
                </a:solidFill>
                <a:latin typeface="Lora Medium"/>
                <a:ea typeface="Lora Medium"/>
                <a:cs typeface="Lora Medium"/>
                <a:sym typeface="Lora Medium"/>
              </a:rPr>
              <a:t>Flexible LoRaWAN</a:t>
            </a:r>
            <a:endParaRPr>
              <a:solidFill>
                <a:srgbClr val="0CA789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0CA789"/>
                </a:solidFill>
                <a:latin typeface="Lora Medium"/>
                <a:ea typeface="Lora Medium"/>
                <a:cs typeface="Lora Medium"/>
                <a:sym typeface="Lora Medium"/>
              </a:rPr>
              <a:t>Sensor Board</a:t>
            </a:r>
            <a:endParaRPr>
              <a:solidFill>
                <a:srgbClr val="0CA78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75675"/>
            <a:ext cx="1530900" cy="99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24075"/>
            <a:ext cx="8520600" cy="465600"/>
          </a:xfrm>
          <a:prstGeom prst="rect">
            <a:avLst/>
          </a:prstGeom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latin typeface="Lora"/>
                <a:ea typeface="Lora"/>
                <a:cs typeface="Lora"/>
                <a:sym typeface="Lora"/>
              </a:rPr>
              <a:t>een Applied IoT Project voor AP Hogeschool 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02950" y="4248425"/>
            <a:ext cx="87381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door Bavo Debraekeleer, Birk Tamm en Daan Dekoning Krekels</a:t>
            </a:r>
            <a:endParaRPr sz="180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6025"/>
            <a:ext cx="1433201" cy="8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3. SAMDaaNo21 LoRaWAN Board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797400" y="983675"/>
            <a:ext cx="8034900" cy="3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0" r="0" t="19120"/>
          <a:stretch/>
        </p:blipFill>
        <p:spPr>
          <a:xfrm>
            <a:off x="713425" y="934625"/>
            <a:ext cx="7717151" cy="41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Diagram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00" y="252950"/>
            <a:ext cx="6994898" cy="450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Schema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3200" y="-178122"/>
            <a:ext cx="7712148" cy="545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PCB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6363">
            <a:off x="268275" y="643674"/>
            <a:ext cx="8607451" cy="33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Microcontroller</a:t>
            </a:r>
            <a:endParaRPr b="1" sz="2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6793600" y="776650"/>
            <a:ext cx="2622600" cy="4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Cortex-M0+</a:t>
            </a:r>
            <a:br>
              <a:rPr lang="nl">
                <a:latin typeface="Lora"/>
                <a:ea typeface="Lora"/>
                <a:cs typeface="Lora"/>
                <a:sym typeface="Lora"/>
              </a:rPr>
            </a:br>
            <a:r>
              <a:rPr lang="nl">
                <a:latin typeface="Lora"/>
                <a:ea typeface="Lora"/>
                <a:cs typeface="Lora"/>
                <a:sym typeface="Lora"/>
              </a:rPr>
              <a:t>CPU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48 MHz klok</a:t>
            </a:r>
            <a:br>
              <a:rPr lang="nl">
                <a:latin typeface="Lora"/>
                <a:ea typeface="Lora"/>
                <a:cs typeface="Lora"/>
                <a:sym typeface="Lora"/>
              </a:rPr>
            </a:br>
            <a:r>
              <a:rPr lang="nl">
                <a:latin typeface="Lora"/>
                <a:ea typeface="Lora"/>
                <a:cs typeface="Lora"/>
                <a:sym typeface="Lora"/>
              </a:rPr>
              <a:t>via 32k xtal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64kb memory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8kb SRAM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3.3V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5 SERCOM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12bit ADC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10bit DAC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USB-poort</a:t>
            </a:r>
            <a:endParaRPr b="1" sz="2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6793600" y="776650"/>
            <a:ext cx="2622600" cy="4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ESD-protectie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Rechtstreeks</a:t>
            </a:r>
            <a:br>
              <a:rPr lang="nl">
                <a:latin typeface="Lora"/>
                <a:ea typeface="Lora"/>
                <a:cs typeface="Lora"/>
                <a:sym typeface="Lora"/>
              </a:rPr>
            </a:br>
            <a:r>
              <a:rPr lang="nl">
                <a:latin typeface="Lora"/>
                <a:ea typeface="Lora"/>
                <a:cs typeface="Lora"/>
                <a:sym typeface="Lora"/>
              </a:rPr>
              <a:t>naar MCU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UART via juiste</a:t>
            </a:r>
            <a:br>
              <a:rPr lang="nl">
                <a:latin typeface="Lora"/>
                <a:ea typeface="Lora"/>
                <a:cs typeface="Lora"/>
                <a:sym typeface="Lora"/>
              </a:rPr>
            </a:br>
            <a:r>
              <a:rPr lang="nl">
                <a:latin typeface="Lora"/>
                <a:ea typeface="Lora"/>
                <a:cs typeface="Lora"/>
                <a:sym typeface="Lora"/>
              </a:rPr>
              <a:t>bootlaoder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RN2483 LoRaWAN module</a:t>
            </a:r>
            <a:endParaRPr b="1" sz="2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6793600" y="776650"/>
            <a:ext cx="2622600" cy="4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868 MHz LoRaWAN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UART Communicatie 57600 baud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950" y="-589825"/>
            <a:ext cx="5669198" cy="600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/>
          <p:nvPr/>
        </p:nvSpPr>
        <p:spPr>
          <a:xfrm>
            <a:off x="681000" y="203725"/>
            <a:ext cx="4336200" cy="109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4. Connector Board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75" y="1190175"/>
            <a:ext cx="4518927" cy="311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b="0" l="-394" r="-738" t="32046"/>
          <a:stretch/>
        </p:blipFill>
        <p:spPr>
          <a:xfrm>
            <a:off x="1006250" y="0"/>
            <a:ext cx="7229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Schema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25" y="208725"/>
            <a:ext cx="6849925" cy="47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Inhoud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913825" y="983675"/>
            <a:ext cx="7918500" cy="3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Projectoverzicht					</a:t>
            </a:r>
            <a:r>
              <a:rPr i="1" lang="nl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door Birk</a:t>
            </a:r>
            <a:endParaRPr i="1">
              <a:solidFill>
                <a:srgbClr val="CCCCC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Flexibiliteit						</a:t>
            </a:r>
            <a:r>
              <a:rPr i="1" lang="nl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door Daan</a:t>
            </a:r>
            <a:endParaRPr i="1">
              <a:solidFill>
                <a:srgbClr val="CCCCC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SAMDaaNo21 LoRaWAN Board 	</a:t>
            </a:r>
            <a:r>
              <a:rPr i="1" lang="nl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door Daan</a:t>
            </a:r>
            <a:endParaRPr i="1">
              <a:solidFill>
                <a:srgbClr val="CCCCC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Connector Board					</a:t>
            </a:r>
            <a:r>
              <a:rPr i="1" lang="nl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door Bavo</a:t>
            </a:r>
            <a:endParaRPr i="1">
              <a:solidFill>
                <a:srgbClr val="CCCCC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Embedded Programming			</a:t>
            </a:r>
            <a:r>
              <a:rPr i="1" lang="nl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door Daan</a:t>
            </a:r>
            <a:endParaRPr i="1">
              <a:solidFill>
                <a:srgbClr val="CCCCC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Weather Station					</a:t>
            </a:r>
            <a:r>
              <a:rPr i="1" lang="nl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door Birk</a:t>
            </a:r>
            <a:endParaRPr i="1">
              <a:solidFill>
                <a:srgbClr val="CCCCC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Docker Backend					</a:t>
            </a:r>
            <a:r>
              <a:rPr i="1" lang="nl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door Bavo</a:t>
            </a:r>
            <a:endParaRPr i="1">
              <a:solidFill>
                <a:srgbClr val="CCCCC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Frontend Web Interfaces			</a:t>
            </a:r>
            <a:r>
              <a:rPr i="1" lang="nl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door Birk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Toekomstige Iteraties			</a:t>
            </a:r>
            <a:r>
              <a:rPr i="1" lang="nl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door Bavo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DEMO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b="4616" l="3477" r="18719" t="34232"/>
          <a:stretch/>
        </p:blipFill>
        <p:spPr>
          <a:xfrm>
            <a:off x="0" y="0"/>
            <a:ext cx="94844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3">
            <a:alphaModFix/>
          </a:blip>
          <a:srcRect b="38849" l="25324" r="-3127" t="0"/>
          <a:stretch/>
        </p:blipFill>
        <p:spPr>
          <a:xfrm>
            <a:off x="0" y="0"/>
            <a:ext cx="94844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5. Embedded Programming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797400" y="983675"/>
            <a:ext cx="8034900" cy="3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Bare-metal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Arduino-IDE</a:t>
            </a: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25" y="3367950"/>
            <a:ext cx="1103850" cy="11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153" y="1989500"/>
            <a:ext cx="2945374" cy="282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463" y="2293825"/>
            <a:ext cx="21431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551" y="2681850"/>
            <a:ext cx="2025452" cy="13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/>
        </p:nvSpPr>
        <p:spPr>
          <a:xfrm>
            <a:off x="2186425" y="4165338"/>
            <a:ext cx="251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100">
                <a:latin typeface="Yanone Kaffeesatz"/>
                <a:ea typeface="Yanone Kaffeesatz"/>
                <a:cs typeface="Yanone Kaffeesatz"/>
                <a:sym typeface="Yanone Kaffeesatz"/>
              </a:rPr>
              <a:t>Open On-Chip Debugger</a:t>
            </a:r>
            <a:endParaRPr b="1" sz="2100"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8600" y="393077"/>
            <a:ext cx="1159150" cy="11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6300" y="1357400"/>
            <a:ext cx="2430784" cy="43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797400" y="983675"/>
            <a:ext cx="8034900" cy="3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SWD-programmer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Atmel START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Microchip Studio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Make + OpenOCD</a:t>
            </a:r>
            <a:endParaRPr/>
          </a:p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Bare-metal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153" y="1989500"/>
            <a:ext cx="2945374" cy="282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551" y="2681850"/>
            <a:ext cx="2025452" cy="13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/>
        </p:nvSpPr>
        <p:spPr>
          <a:xfrm>
            <a:off x="2186425" y="4165338"/>
            <a:ext cx="251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100">
                <a:latin typeface="Yanone Kaffeesatz"/>
                <a:ea typeface="Yanone Kaffeesatz"/>
                <a:cs typeface="Yanone Kaffeesatz"/>
                <a:sym typeface="Yanone Kaffeesatz"/>
              </a:rPr>
              <a:t>Open On-Chip Debugger</a:t>
            </a:r>
            <a:endParaRPr b="1" sz="2100"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8600" y="393077"/>
            <a:ext cx="1159150" cy="11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6300" y="1357400"/>
            <a:ext cx="2430784" cy="43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Arduino-IDE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797400" y="983675"/>
            <a:ext cx="8034900" cy="3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Grote abstractie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BOSSA-compatibele bootloader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Herkenbaar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Arduino-SAMD bibliotheken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Voorbeeldcode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588" y="3646475"/>
            <a:ext cx="21431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25" y="3367950"/>
            <a:ext cx="1103850" cy="11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 rotWithShape="1">
          <a:blip r:embed="rId5">
            <a:alphaModFix/>
          </a:blip>
          <a:srcRect b="8064" l="23562" r="23429" t="8014"/>
          <a:stretch/>
        </p:blipFill>
        <p:spPr>
          <a:xfrm>
            <a:off x="5246375" y="1290800"/>
            <a:ext cx="3351902" cy="298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50" y="152400"/>
            <a:ext cx="662529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6. Weather Station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5" name="Google Shape;225;p38"/>
          <p:cNvPicPr preferRelativeResize="0"/>
          <p:nvPr/>
        </p:nvPicPr>
        <p:blipFill rotWithShape="1">
          <a:blip r:embed="rId3">
            <a:alphaModFix/>
          </a:blip>
          <a:srcRect b="63092" l="38800" r="0" t="5270"/>
          <a:stretch/>
        </p:blipFill>
        <p:spPr>
          <a:xfrm>
            <a:off x="738249" y="1204825"/>
            <a:ext cx="8094048" cy="30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950" y="-266763"/>
            <a:ext cx="7479352" cy="712062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9"/>
          <p:cNvSpPr/>
          <p:nvPr/>
        </p:nvSpPr>
        <p:spPr>
          <a:xfrm>
            <a:off x="681000" y="203725"/>
            <a:ext cx="4336200" cy="109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9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7. Docker Backend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712" y="120225"/>
            <a:ext cx="5150025" cy="49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Overzicht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1"/>
          <p:cNvPicPr preferRelativeResize="0"/>
          <p:nvPr/>
        </p:nvPicPr>
        <p:blipFill rotWithShape="1">
          <a:blip r:embed="rId3">
            <a:alphaModFix/>
          </a:blip>
          <a:srcRect b="17910" l="20282" r="20395" t="30783"/>
          <a:stretch/>
        </p:blipFill>
        <p:spPr>
          <a:xfrm>
            <a:off x="2345663" y="130037"/>
            <a:ext cx="5744826" cy="473102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Docker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containers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50" y="152400"/>
            <a:ext cx="662529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2"/>
          <p:cNvPicPr preferRelativeResize="0"/>
          <p:nvPr/>
        </p:nvPicPr>
        <p:blipFill rotWithShape="1">
          <a:blip r:embed="rId3">
            <a:alphaModFix/>
          </a:blip>
          <a:srcRect b="40959" l="0" r="47109" t="3831"/>
          <a:stretch/>
        </p:blipFill>
        <p:spPr>
          <a:xfrm>
            <a:off x="2837488" y="26275"/>
            <a:ext cx="5122027" cy="509094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De weg van de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Climate Data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50" y="105525"/>
            <a:ext cx="85131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4"/>
          <p:cNvPicPr preferRelativeResize="0"/>
          <p:nvPr/>
        </p:nvPicPr>
        <p:blipFill rotWithShape="1">
          <a:blip r:embed="rId3">
            <a:alphaModFix/>
          </a:blip>
          <a:srcRect b="-2709" l="0" r="20031" t="57326"/>
          <a:stretch/>
        </p:blipFill>
        <p:spPr>
          <a:xfrm>
            <a:off x="258225" y="240638"/>
            <a:ext cx="8627548" cy="4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50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6"/>
          <p:cNvPicPr preferRelativeResize="0"/>
          <p:nvPr/>
        </p:nvPicPr>
        <p:blipFill rotWithShape="1">
          <a:blip r:embed="rId3">
            <a:alphaModFix/>
          </a:blip>
          <a:srcRect b="63632" l="37043" r="0" t="3577"/>
          <a:stretch/>
        </p:blipFill>
        <p:spPr>
          <a:xfrm>
            <a:off x="1542450" y="1291275"/>
            <a:ext cx="7337117" cy="36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6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De weg van de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Weather Station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data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7"/>
          <p:cNvPicPr preferRelativeResize="0"/>
          <p:nvPr/>
        </p:nvPicPr>
        <p:blipFill rotWithShape="1">
          <a:blip r:embed="rId3">
            <a:alphaModFix/>
          </a:blip>
          <a:srcRect b="38456" l="23960" r="0" t="24932"/>
          <a:stretch/>
        </p:blipFill>
        <p:spPr>
          <a:xfrm>
            <a:off x="281900" y="389975"/>
            <a:ext cx="8862100" cy="406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8"/>
          <p:cNvPicPr preferRelativeResize="0"/>
          <p:nvPr/>
        </p:nvPicPr>
        <p:blipFill rotWithShape="1">
          <a:blip r:embed="rId3">
            <a:alphaModFix/>
          </a:blip>
          <a:srcRect b="8408" l="0" r="3241" t="0"/>
          <a:stretch/>
        </p:blipFill>
        <p:spPr>
          <a:xfrm>
            <a:off x="173225" y="117250"/>
            <a:ext cx="8970774" cy="50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9"/>
          <p:cNvPicPr preferRelativeResize="0"/>
          <p:nvPr/>
        </p:nvPicPr>
        <p:blipFill rotWithShape="1">
          <a:blip r:embed="rId3">
            <a:alphaModFix/>
          </a:blip>
          <a:srcRect b="-2709" l="0" r="20031" t="57326"/>
          <a:stretch/>
        </p:blipFill>
        <p:spPr>
          <a:xfrm>
            <a:off x="258225" y="240638"/>
            <a:ext cx="8627548" cy="4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26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025" y="266650"/>
            <a:ext cx="9360301" cy="26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1"/>
          <p:cNvPicPr preferRelativeResize="0"/>
          <p:nvPr/>
        </p:nvPicPr>
        <p:blipFill rotWithShape="1">
          <a:blip r:embed="rId4">
            <a:alphaModFix/>
          </a:blip>
          <a:srcRect b="54792" l="0" r="61379" t="0"/>
          <a:stretch/>
        </p:blipFill>
        <p:spPr>
          <a:xfrm>
            <a:off x="3702925" y="2422400"/>
            <a:ext cx="3987523" cy="258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2. Flexibiliteit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908000" y="983675"/>
            <a:ext cx="7924200" cy="3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lphaL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Boards Design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lphaLcPeriod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Sensor Identification System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025" y="430700"/>
            <a:ext cx="3632751" cy="3846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25" y="2466555"/>
            <a:ext cx="3632748" cy="2043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7950" y="2179112"/>
            <a:ext cx="3740100" cy="261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DigitalOcean Droplet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3" name="Google Shape;303;p52"/>
          <p:cNvPicPr preferRelativeResize="0"/>
          <p:nvPr/>
        </p:nvPicPr>
        <p:blipFill rotWithShape="1">
          <a:blip r:embed="rId3">
            <a:alphaModFix/>
          </a:blip>
          <a:srcRect b="0" l="8402" r="38181" t="37386"/>
          <a:stretch/>
        </p:blipFill>
        <p:spPr>
          <a:xfrm>
            <a:off x="4260600" y="456513"/>
            <a:ext cx="4941601" cy="423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2"/>
          <p:cNvPicPr preferRelativeResize="0"/>
          <p:nvPr/>
        </p:nvPicPr>
        <p:blipFill rotWithShape="1">
          <a:blip r:embed="rId4">
            <a:alphaModFix/>
          </a:blip>
          <a:srcRect b="0" l="0" r="26084" t="0"/>
          <a:stretch/>
        </p:blipFill>
        <p:spPr>
          <a:xfrm>
            <a:off x="506400" y="1055850"/>
            <a:ext cx="369600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2"/>
          <p:cNvSpPr txBox="1"/>
          <p:nvPr/>
        </p:nvSpPr>
        <p:spPr>
          <a:xfrm>
            <a:off x="854400" y="1858738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IP: </a:t>
            </a:r>
            <a:r>
              <a:rPr lang="nl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167.71.75.179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Ubuntu 22.04 (LTS) x64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 GB Disk space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400" y="3385250"/>
            <a:ext cx="1849851" cy="9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725" y="152400"/>
            <a:ext cx="792138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1" y="152391"/>
            <a:ext cx="1106775" cy="4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50" y="152400"/>
            <a:ext cx="788985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6" y="122741"/>
            <a:ext cx="1106775" cy="4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4"/>
          <p:cNvPicPr preferRelativeResize="0"/>
          <p:nvPr/>
        </p:nvPicPr>
        <p:blipFill rotWithShape="1">
          <a:blip r:embed="rId5">
            <a:alphaModFix/>
          </a:blip>
          <a:srcRect b="16520" l="55055" r="33536" t="49941"/>
          <a:stretch/>
        </p:blipFill>
        <p:spPr>
          <a:xfrm>
            <a:off x="168775" y="913800"/>
            <a:ext cx="777874" cy="2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4"/>
          <p:cNvSpPr txBox="1"/>
          <p:nvPr>
            <p:ph type="title"/>
          </p:nvPr>
        </p:nvSpPr>
        <p:spPr>
          <a:xfrm>
            <a:off x="4534125" y="1053500"/>
            <a:ext cx="35505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Van 25% naar 30% in 30 dagen.</a:t>
            </a:r>
            <a:endParaRPr sz="152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Stijging van 5%,</a:t>
            </a:r>
            <a:endParaRPr sz="152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gelijk aan 1,25 GB data.</a:t>
            </a:r>
            <a:endParaRPr sz="152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2685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5"/>
          <p:cNvSpPr txBox="1"/>
          <p:nvPr>
            <p:ph type="title"/>
          </p:nvPr>
        </p:nvSpPr>
        <p:spPr>
          <a:xfrm>
            <a:off x="3882225" y="3789150"/>
            <a:ext cx="35505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5 720 datapunten in</a:t>
            </a:r>
            <a:endParaRPr sz="152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flwsb/weather_station</a:t>
            </a:r>
            <a:endParaRPr sz="152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over de afgelopen 30 dagen.</a:t>
            </a:r>
            <a:endParaRPr sz="152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472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6"/>
          <p:cNvSpPr txBox="1"/>
          <p:nvPr>
            <p:ph type="title"/>
          </p:nvPr>
        </p:nvSpPr>
        <p:spPr>
          <a:xfrm>
            <a:off x="3882225" y="3789150"/>
            <a:ext cx="35505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Verwaarloosbaar aantal</a:t>
            </a:r>
            <a:endParaRPr sz="152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in flwsb/climate_data.</a:t>
            </a:r>
            <a:endParaRPr sz="152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6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 txBox="1"/>
          <p:nvPr>
            <p:ph type="title"/>
          </p:nvPr>
        </p:nvSpPr>
        <p:spPr>
          <a:xfrm>
            <a:off x="3882225" y="3789150"/>
            <a:ext cx="35505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16 450</a:t>
            </a:r>
            <a:r>
              <a:rPr lang="nl" sz="152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datapunten in</a:t>
            </a:r>
            <a:endParaRPr sz="152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mqtt-logging/log</a:t>
            </a:r>
            <a:endParaRPr sz="152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over de afgelopen 30 dagen.</a:t>
            </a:r>
            <a:endParaRPr sz="152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775" y="270337"/>
            <a:ext cx="6226299" cy="46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8"/>
          <p:cNvSpPr txBox="1"/>
          <p:nvPr>
            <p:ph type="title"/>
          </p:nvPr>
        </p:nvSpPr>
        <p:spPr>
          <a:xfrm>
            <a:off x="395725" y="1210650"/>
            <a:ext cx="35505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Huidige kost van</a:t>
            </a:r>
            <a:endParaRPr sz="152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$8,40 per maand</a:t>
            </a:r>
            <a:endParaRPr sz="152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Bij continu draaien</a:t>
            </a:r>
            <a:endParaRPr sz="152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van de VM.</a:t>
            </a:r>
            <a:endParaRPr sz="152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type="title"/>
          </p:nvPr>
        </p:nvSpPr>
        <p:spPr>
          <a:xfrm>
            <a:off x="395725" y="1210650"/>
            <a:ext cx="25344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Resize nodig </a:t>
            </a:r>
            <a:endParaRPr sz="152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naar 2 GB RAM.</a:t>
            </a:r>
            <a:endParaRPr sz="152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Node-RED begon</a:t>
            </a:r>
            <a:endParaRPr sz="152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te veel in te nemen,</a:t>
            </a:r>
            <a:endParaRPr sz="152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520">
                <a:latin typeface="Lora"/>
                <a:ea typeface="Lora"/>
                <a:cs typeface="Lora"/>
                <a:sym typeface="Lora"/>
              </a:rPr>
              <a:t>en crashte … </a:t>
            </a:r>
            <a:endParaRPr sz="152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0" name="Google Shape;350;p59"/>
          <p:cNvPicPr preferRelativeResize="0"/>
          <p:nvPr/>
        </p:nvPicPr>
        <p:blipFill rotWithShape="1">
          <a:blip r:embed="rId3">
            <a:alphaModFix/>
          </a:blip>
          <a:srcRect b="47335" l="0" r="0" t="0"/>
          <a:stretch/>
        </p:blipFill>
        <p:spPr>
          <a:xfrm>
            <a:off x="3218680" y="133951"/>
            <a:ext cx="5347494" cy="482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8. Frontend Web Interfaces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6" name="Google Shape;3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209" y="1110069"/>
            <a:ext cx="4280724" cy="238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950" y="1577675"/>
            <a:ext cx="4361651" cy="24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0"/>
          <p:cNvPicPr preferRelativeResize="0"/>
          <p:nvPr/>
        </p:nvPicPr>
        <p:blipFill rotWithShape="1">
          <a:blip r:embed="rId5">
            <a:alphaModFix/>
          </a:blip>
          <a:srcRect b="0" l="63748" r="0" t="36908"/>
          <a:stretch/>
        </p:blipFill>
        <p:spPr>
          <a:xfrm>
            <a:off x="768300" y="1045300"/>
            <a:ext cx="2982801" cy="379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300" y="2171537"/>
            <a:ext cx="3740100" cy="261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8a. SIS Web Form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3">
            <a:alphaModFix/>
          </a:blip>
          <a:srcRect b="28926" l="68419" r="5265" t="45116"/>
          <a:stretch/>
        </p:blipFill>
        <p:spPr>
          <a:xfrm>
            <a:off x="512175" y="1210650"/>
            <a:ext cx="3218749" cy="231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449" y="1019725"/>
            <a:ext cx="5108274" cy="34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303" y="0"/>
            <a:ext cx="48577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55455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2a. Boards Design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7325"/>
            <a:ext cx="8839204" cy="397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8b. Data Visualization with Grafana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77" name="Google Shape;3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134" y="1406919"/>
            <a:ext cx="4280724" cy="238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875" y="1874525"/>
            <a:ext cx="4361651" cy="24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3"/>
          <p:cNvPicPr preferRelativeResize="0"/>
          <p:nvPr/>
        </p:nvPicPr>
        <p:blipFill rotWithShape="1">
          <a:blip r:embed="rId5">
            <a:alphaModFix/>
          </a:blip>
          <a:srcRect b="3582" l="68419" r="5265" t="70460"/>
          <a:stretch/>
        </p:blipFill>
        <p:spPr>
          <a:xfrm>
            <a:off x="512175" y="1163550"/>
            <a:ext cx="3218749" cy="231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25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9</a:t>
            </a: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. Toekomstige Iteraties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575" y="1337475"/>
            <a:ext cx="5715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idx="1" type="body"/>
          </p:nvPr>
        </p:nvSpPr>
        <p:spPr>
          <a:xfrm>
            <a:off x="908000" y="983675"/>
            <a:ext cx="7924200" cy="3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Mounting holes / inkepingen - Nano Every stijl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Impedantie antenne baan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Visuele feedback LED’s, vb. power LED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Verbetering fout op silkscreen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Verbetering fout </a:t>
            </a:r>
            <a:r>
              <a:rPr lang="nl">
                <a:latin typeface="Lora"/>
                <a:ea typeface="Lora"/>
                <a:cs typeface="Lora"/>
                <a:sym typeface="Lora"/>
              </a:rPr>
              <a:t>RX/TX </a:t>
            </a:r>
            <a:r>
              <a:rPr lang="nl">
                <a:latin typeface="Lora"/>
                <a:ea typeface="Lora"/>
                <a:cs typeface="Lora"/>
                <a:sym typeface="Lora"/>
              </a:rPr>
              <a:t>LoRaWAN module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SIS implementatie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6" name="Google Shape;396;p66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SAMDaaNo21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7" name="Google Shape;397;p66"/>
          <p:cNvSpPr txBox="1"/>
          <p:nvPr>
            <p:ph idx="1" type="body"/>
          </p:nvPr>
        </p:nvSpPr>
        <p:spPr>
          <a:xfrm>
            <a:off x="908000" y="3900425"/>
            <a:ext cx="7924200" cy="3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Instellingen via ‘Tools’ menu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Releases te installeren via Board Manager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8" name="Google Shape;398;p66"/>
          <p:cNvSpPr txBox="1"/>
          <p:nvPr>
            <p:ph type="title"/>
          </p:nvPr>
        </p:nvSpPr>
        <p:spPr>
          <a:xfrm>
            <a:off x="337600" y="316970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Arduino Core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99" name="Google Shape;3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74" y="168875"/>
            <a:ext cx="1970401" cy="35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425" y="3234425"/>
            <a:ext cx="1473100" cy="14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7"/>
          <p:cNvSpPr txBox="1"/>
          <p:nvPr>
            <p:ph idx="1" type="body"/>
          </p:nvPr>
        </p:nvSpPr>
        <p:spPr>
          <a:xfrm>
            <a:off x="908000" y="983675"/>
            <a:ext cx="7924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Onderzoek naar behuizing gebeurt (Tanzania/Ghana, Solar Power)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Connector Board PCB ontwerpen samen met behuizing.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Eigen implementatie Solar Power Manager in Connector Board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6" name="Google Shape;406;p67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Connector Board en Behuizing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908000" y="3302475"/>
            <a:ext cx="79242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Analyse correctheid van verkregen data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Onderzoek juist visualiseren van de data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8" name="Google Shape;408;p67"/>
          <p:cNvSpPr txBox="1"/>
          <p:nvPr>
            <p:ph type="title"/>
          </p:nvPr>
        </p:nvSpPr>
        <p:spPr>
          <a:xfrm>
            <a:off x="337600" y="25717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Weather Station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9" name="Google Shape;4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677" y="2165675"/>
            <a:ext cx="2151127" cy="19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7"/>
          <p:cNvPicPr preferRelativeResize="0"/>
          <p:nvPr/>
        </p:nvPicPr>
        <p:blipFill rotWithShape="1">
          <a:blip r:embed="rId4">
            <a:alphaModFix/>
          </a:blip>
          <a:srcRect b="6655" l="34859" r="4324" t="0"/>
          <a:stretch/>
        </p:blipFill>
        <p:spPr>
          <a:xfrm>
            <a:off x="7438600" y="2608287"/>
            <a:ext cx="1472576" cy="22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/>
          <p:nvPr>
            <p:ph idx="1" type="body"/>
          </p:nvPr>
        </p:nvSpPr>
        <p:spPr>
          <a:xfrm>
            <a:off x="908000" y="983675"/>
            <a:ext cx="7924200" cy="21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SIS implementatie nu onvolledig (ttn-sis-flwsb flow werkt niet)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TTN MQTT topic probleem, oplossing uit Zanzibar project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TLS/SSL implementeren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Auto backup InfluxDb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Weerstation data tijdopname pushen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6" name="Google Shape;416;p68"/>
          <p:cNvSpPr txBox="1"/>
          <p:nvPr>
            <p:ph type="title"/>
          </p:nvPr>
        </p:nvSpPr>
        <p:spPr>
          <a:xfrm>
            <a:off x="3376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Backend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7" name="Google Shape;417;p68"/>
          <p:cNvSpPr txBox="1"/>
          <p:nvPr>
            <p:ph idx="1" type="body"/>
          </p:nvPr>
        </p:nvSpPr>
        <p:spPr>
          <a:xfrm>
            <a:off x="908000" y="3883850"/>
            <a:ext cx="79242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SIS web form data validatie, tooltips en voorbeelden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nl">
                <a:latin typeface="Lora"/>
                <a:ea typeface="Lora"/>
                <a:cs typeface="Lora"/>
                <a:sym typeface="Lora"/>
              </a:rPr>
              <a:t>Grafana dashboards geschikt voor data, vb. windroos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8" name="Google Shape;418;p68"/>
          <p:cNvSpPr txBox="1"/>
          <p:nvPr>
            <p:ph type="title"/>
          </p:nvPr>
        </p:nvSpPr>
        <p:spPr>
          <a:xfrm>
            <a:off x="337600" y="3153125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24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Frontend</a:t>
            </a:r>
            <a:endParaRPr b="1" sz="24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9"/>
          <p:cNvPicPr preferRelativeResize="0"/>
          <p:nvPr/>
        </p:nvPicPr>
        <p:blipFill rotWithShape="1">
          <a:blip r:embed="rId3">
            <a:alphaModFix/>
          </a:blip>
          <a:srcRect b="1390" l="0" r="1390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9"/>
          <p:cNvSpPr txBox="1"/>
          <p:nvPr>
            <p:ph type="title"/>
          </p:nvPr>
        </p:nvSpPr>
        <p:spPr>
          <a:xfrm>
            <a:off x="554538" y="4177325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10. DEMO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"/>
          <p:cNvSpPr txBox="1"/>
          <p:nvPr>
            <p:ph type="title"/>
          </p:nvPr>
        </p:nvSpPr>
        <p:spPr>
          <a:xfrm>
            <a:off x="554550" y="198060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Vragen?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57515" l="0" r="0" t="0"/>
          <a:stretch/>
        </p:blipFill>
        <p:spPr>
          <a:xfrm>
            <a:off x="0" y="529649"/>
            <a:ext cx="8966752" cy="40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-394" r="-738" t="32046"/>
          <a:stretch/>
        </p:blipFill>
        <p:spPr>
          <a:xfrm>
            <a:off x="1006250" y="0"/>
            <a:ext cx="7229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575"/>
            <a:ext cx="4491366" cy="2584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614" y="46575"/>
            <a:ext cx="5109384" cy="49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b="0" l="0" r="23029" t="22051"/>
          <a:stretch/>
        </p:blipFill>
        <p:spPr>
          <a:xfrm>
            <a:off x="0" y="2485679"/>
            <a:ext cx="4284708" cy="24966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797400" y="252950"/>
            <a:ext cx="80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2b. </a:t>
            </a:r>
            <a:r>
              <a:rPr b="1" lang="nl" sz="3220">
                <a:solidFill>
                  <a:srgbClr val="0CA789"/>
                </a:solidFill>
                <a:latin typeface="Lora"/>
                <a:ea typeface="Lora"/>
                <a:cs typeface="Lora"/>
                <a:sym typeface="Lora"/>
              </a:rPr>
              <a:t>Sensor Identification System (SIS)</a:t>
            </a:r>
            <a:endParaRPr b="1" sz="3220">
              <a:solidFill>
                <a:srgbClr val="0CA78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75" y="1816887"/>
            <a:ext cx="3740100" cy="26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450" y="1036975"/>
            <a:ext cx="5709024" cy="3904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